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11.png" ContentType="image/png"/>
  <Override PartName="/ppt/media/image1.jpeg" ContentType="image/jpeg"/>
  <Override PartName="/ppt/media/image22.png" ContentType="image/png"/>
  <Override PartName="/ppt/media/image7.png" ContentType="image/png"/>
  <Override PartName="/ppt/media/image2.png" ContentType="image/png"/>
  <Override PartName="/ppt/media/image23.png" ContentType="image/png"/>
  <Override PartName="/ppt/media/image8.png" ContentType="image/png"/>
  <Override PartName="/ppt/media/image3.png" ContentType="image/png"/>
  <Override PartName="/ppt/media/image4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5.png" ContentType="image/png"/>
  <Override PartName="/ppt/media/image21.png" ContentType="image/png"/>
  <Override PartName="/ppt/media/image6.png" ContentType="image/png"/>
  <Override PartName="/ppt/media/image14.png" ContentType="image/png"/>
  <Override PartName="/ppt/media/image5.png" ContentType="image/png"/>
  <Override PartName="/ppt/media/image20.png" ContentType="image/png"/>
  <Override PartName="/ppt/media/image25.png" ContentType="image/png"/>
  <Override PartName="/ppt/media/image1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280" cy="4870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Group 2"/>
          <p:cNvGrpSpPr/>
          <p:nvPr/>
        </p:nvGrpSpPr>
        <p:grpSpPr>
          <a:xfrm>
            <a:off x="830520" y="1191600"/>
            <a:ext cx="744840" cy="45000"/>
            <a:chOff x="830520" y="1191600"/>
            <a:chExt cx="744840" cy="45000"/>
          </a:xfrm>
        </p:grpSpPr>
        <p:sp>
          <p:nvSpPr>
            <p:cNvPr id="2" name="CustomShape 3"/>
            <p:cNvSpPr/>
            <p:nvPr/>
          </p:nvSpPr>
          <p:spPr>
            <a:xfrm rot="16200000">
              <a:off x="1366560" y="1027800"/>
              <a:ext cx="45000" cy="37224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 rot="16200000">
              <a:off x="995400" y="1026360"/>
              <a:ext cx="45000" cy="3751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0"/>
            <a:ext cx="9143280" cy="48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" name="Group 2"/>
          <p:cNvGrpSpPr/>
          <p:nvPr/>
        </p:nvGrpSpPr>
        <p:grpSpPr>
          <a:xfrm>
            <a:off x="830520" y="1191600"/>
            <a:ext cx="744840" cy="45000"/>
            <a:chOff x="830520" y="1191600"/>
            <a:chExt cx="744840" cy="45000"/>
          </a:xfrm>
        </p:grpSpPr>
        <p:sp>
          <p:nvSpPr>
            <p:cNvPr id="44" name="CustomShape 3"/>
            <p:cNvSpPr/>
            <p:nvPr/>
          </p:nvSpPr>
          <p:spPr>
            <a:xfrm rot="16200000">
              <a:off x="1366560" y="1027800"/>
              <a:ext cx="45000" cy="37224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"/>
            <p:cNvSpPr/>
            <p:nvPr/>
          </p:nvSpPr>
          <p:spPr>
            <a:xfrm rot="16200000">
              <a:off x="995400" y="1026360"/>
              <a:ext cx="45000" cy="3751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6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0"/>
            <a:ext cx="9143280" cy="4870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5" name="Group 2"/>
          <p:cNvGrpSpPr/>
          <p:nvPr/>
        </p:nvGrpSpPr>
        <p:grpSpPr>
          <a:xfrm>
            <a:off x="830520" y="1191600"/>
            <a:ext cx="744840" cy="45000"/>
            <a:chOff x="830520" y="1191600"/>
            <a:chExt cx="744840" cy="45000"/>
          </a:xfrm>
        </p:grpSpPr>
        <p:sp>
          <p:nvSpPr>
            <p:cNvPr id="86" name="CustomShape 3"/>
            <p:cNvSpPr/>
            <p:nvPr/>
          </p:nvSpPr>
          <p:spPr>
            <a:xfrm rot="16200000">
              <a:off x="1366560" y="1027800"/>
              <a:ext cx="45000" cy="37224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4"/>
            <p:cNvSpPr/>
            <p:nvPr/>
          </p:nvSpPr>
          <p:spPr>
            <a:xfrm rot="16200000">
              <a:off x="995400" y="1026360"/>
              <a:ext cx="45000" cy="37512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8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725040" y="4372560"/>
            <a:ext cx="7696800" cy="459720"/>
          </a:xfrm>
          <a:prstGeom prst="rect">
            <a:avLst/>
          </a:prstGeom>
        </p:spPr>
        <p:txBody>
          <a:bodyPr lIns="0" rIns="0" tIns="0" bIns="0">
            <a:normAutofit fontScale="9000"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opencv.org/" TargetMode="Externa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hyperlink" Target="https://docs.opencv.org/master/de/da9/tutorial_template_matching.html" TargetMode="External"/><Relationship Id="rId6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opencv.org/" TargetMode="Externa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hyperlink" Target="https://docs.opencv.org/3.4/db/d28/tutorial_cascade_classifier.html" TargetMode="External"/><Relationship Id="rId5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opencv.org/" TargetMode="External"/><Relationship Id="rId2" Type="http://schemas.openxmlformats.org/officeDocument/2006/relationships/image" Target="../media/image21.png"/><Relationship Id="rId3" Type="http://schemas.openxmlformats.org/officeDocument/2006/relationships/hyperlink" Target="https://pystyle.info/opencv-background-substraction/" TargetMode="External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opencv.org/" TargetMode="External"/><Relationship Id="rId2" Type="http://schemas.openxmlformats.org/officeDocument/2006/relationships/image" Target="../media/image23.png"/><Relationship Id="rId3" Type="http://schemas.openxmlformats.org/officeDocument/2006/relationships/hyperlink" Target="https://docs.opencv.org/3.4/da/d9d/tutorial_dnn_yolo.html" TargetMode="External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ww.oreilly.co.jp/books/9784873119410/" TargetMode="External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www.oreilly.co.jp/books/9784873119410/" TargetMode="External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arxiv.org/pdf/1506.02640.pdf" TargetMode="External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opencv.org/" TargetMode="External"/><Relationship Id="rId2" Type="http://schemas.openxmlformats.org/officeDocument/2006/relationships/hyperlink" Target="https://opensource.org/licenses/BSD-3-Clause" TargetMode="External"/><Relationship Id="rId3" Type="http://schemas.openxmlformats.org/officeDocument/2006/relationships/hyperlink" Target="https://licenses.opensource.jp/BSD-3-Clause/BSD-3-Clause.html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docs.opencv.org/master/d1/dfb/intro.html" TargetMode="External"/><Relationship Id="rId6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opencv.org/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opencv.org/" TargetMode="External"/><Relationship Id="rId2" Type="http://schemas.openxmlformats.org/officeDocument/2006/relationships/image" Target="../media/image6.png"/><Relationship Id="rId3" Type="http://schemas.openxmlformats.org/officeDocument/2006/relationships/hyperlink" Target="https://docs.opencv.org/3.4/dc/dd3/tutorial_gausian_median_blur_bilateral_filter.html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opencv.org/" TargetMode="External"/><Relationship Id="rId2" Type="http://schemas.openxmlformats.org/officeDocument/2006/relationships/image" Target="../media/image9.png"/><Relationship Id="rId3" Type="http://schemas.openxmlformats.org/officeDocument/2006/relationships/hyperlink" Target="https://docs.opencv.org/3.4/db/df6/tutorial_erosion_dilatation.html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opencv.org/" TargetMode="External"/><Relationship Id="rId2" Type="http://schemas.openxmlformats.org/officeDocument/2006/relationships/image" Target="../media/image13.png"/><Relationship Id="rId3" Type="http://schemas.openxmlformats.org/officeDocument/2006/relationships/hyperlink" Target="https://pystyle.info/opencv-change-contrast-and-brightness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074480" y="1596600"/>
            <a:ext cx="3517200" cy="11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1a1a1a"/>
                </a:solidFill>
                <a:latin typeface="Raleway"/>
                <a:ea typeface="Raleway"/>
              </a:rPr>
              <a:t>ICT</a:t>
            </a:r>
            <a:r>
              <a:rPr b="1" lang="ja" sz="4000" spc="-1" strike="noStrike">
                <a:solidFill>
                  <a:srgbClr val="1a1a1a"/>
                </a:solidFill>
                <a:latin typeface="Raleway"/>
                <a:ea typeface="Raleway"/>
              </a:rPr>
              <a:t>同好会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5726880" y="4146120"/>
            <a:ext cx="3047760" cy="50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2021.8.3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三尾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66" name="Google Shape;88;p13" descr=""/>
          <p:cNvPicPr/>
          <p:nvPr/>
        </p:nvPicPr>
        <p:blipFill>
          <a:blip r:embed="rId1"/>
          <a:stretch/>
        </p:blipFill>
        <p:spPr>
          <a:xfrm>
            <a:off x="0" y="0"/>
            <a:ext cx="341748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313560" y="792360"/>
            <a:ext cx="851436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2-2. 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何ができるのか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https://opencv.org/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＜テンプレートマッチング＞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0" y="0"/>
            <a:ext cx="9143280" cy="574920"/>
          </a:xfrm>
          <a:prstGeom prst="rect">
            <a:avLst/>
          </a:prstGeom>
          <a:solidFill>
            <a:srgbClr val="b7b7b7">
              <a:alpha val="4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5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2.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の御紹介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26BB41B-321B-4259-9E5F-11A3218D33A0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10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7501680" y="668880"/>
            <a:ext cx="1353960" cy="1534680"/>
          </a:xfrm>
          <a:prstGeom prst="rect">
            <a:avLst/>
          </a:prstGeom>
          <a:solidFill>
            <a:srgbClr val="a4c2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4" name="Google Shape;182;p22" descr=""/>
          <p:cNvPicPr/>
          <p:nvPr/>
        </p:nvPicPr>
        <p:blipFill>
          <a:blip r:embed="rId2"/>
          <a:stretch/>
        </p:blipFill>
        <p:spPr>
          <a:xfrm>
            <a:off x="7653960" y="792360"/>
            <a:ext cx="1019880" cy="1350000"/>
          </a:xfrm>
          <a:prstGeom prst="rect">
            <a:avLst/>
          </a:prstGeom>
          <a:ln w="0">
            <a:noFill/>
          </a:ln>
        </p:spPr>
      </p:pic>
      <p:pic>
        <p:nvPicPr>
          <p:cNvPr id="225" name="Google Shape;183;p22" descr=""/>
          <p:cNvPicPr/>
          <p:nvPr/>
        </p:nvPicPr>
        <p:blipFill>
          <a:blip r:embed="rId3"/>
          <a:stretch/>
        </p:blipFill>
        <p:spPr>
          <a:xfrm>
            <a:off x="99000" y="2143080"/>
            <a:ext cx="5239440" cy="1820160"/>
          </a:xfrm>
          <a:prstGeom prst="rect">
            <a:avLst/>
          </a:prstGeom>
          <a:ln w="0">
            <a:noFill/>
          </a:ln>
        </p:spPr>
      </p:pic>
      <p:pic>
        <p:nvPicPr>
          <p:cNvPr id="226" name="Google Shape;184;p22" descr=""/>
          <p:cNvPicPr/>
          <p:nvPr/>
        </p:nvPicPr>
        <p:blipFill>
          <a:blip r:embed="rId4"/>
          <a:stretch/>
        </p:blipFill>
        <p:spPr>
          <a:xfrm>
            <a:off x="6408720" y="2970000"/>
            <a:ext cx="2058840" cy="1708920"/>
          </a:xfrm>
          <a:prstGeom prst="rect">
            <a:avLst/>
          </a:prstGeom>
          <a:ln w="0">
            <a:noFill/>
          </a:ln>
        </p:spPr>
      </p:pic>
      <p:sp>
        <p:nvSpPr>
          <p:cNvPr id="227" name="CustomShape 5"/>
          <p:cNvSpPr/>
          <p:nvPr/>
        </p:nvSpPr>
        <p:spPr>
          <a:xfrm>
            <a:off x="281160" y="4519080"/>
            <a:ext cx="59547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5"/>
              </a:rPr>
              <a:t>https://docs.opencv.org/master/de/da9/tutorial_template_matching.html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8" name="CustomShape 6"/>
          <p:cNvSpPr/>
          <p:nvPr/>
        </p:nvSpPr>
        <p:spPr>
          <a:xfrm>
            <a:off x="3832200" y="2130840"/>
            <a:ext cx="241560" cy="21780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7"/>
          <p:cNvSpPr/>
          <p:nvPr/>
        </p:nvSpPr>
        <p:spPr>
          <a:xfrm rot="921000">
            <a:off x="3905280" y="1794240"/>
            <a:ext cx="3722040" cy="8262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noFill/>
          <a:ln w="9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313560" y="792360"/>
            <a:ext cx="851436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2-2. 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何ができるのか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https://opencv.org/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＜顔の検出＞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0" y="0"/>
            <a:ext cx="9143280" cy="574920"/>
          </a:xfrm>
          <a:prstGeom prst="rect">
            <a:avLst/>
          </a:prstGeom>
          <a:solidFill>
            <a:srgbClr val="b7b7b7">
              <a:alpha val="4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5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2.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の御紹介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F7AEC5D-0B68-4364-B212-5B81D9180D08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11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7501680" y="668880"/>
            <a:ext cx="1353960" cy="1534680"/>
          </a:xfrm>
          <a:prstGeom prst="rect">
            <a:avLst/>
          </a:prstGeom>
          <a:solidFill>
            <a:srgbClr val="a4c2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4" name="Google Shape;196;p23" descr=""/>
          <p:cNvPicPr/>
          <p:nvPr/>
        </p:nvPicPr>
        <p:blipFill>
          <a:blip r:embed="rId2"/>
          <a:stretch/>
        </p:blipFill>
        <p:spPr>
          <a:xfrm>
            <a:off x="7653960" y="792360"/>
            <a:ext cx="1019880" cy="1350000"/>
          </a:xfrm>
          <a:prstGeom prst="rect">
            <a:avLst/>
          </a:prstGeom>
          <a:ln w="0">
            <a:noFill/>
          </a:ln>
        </p:spPr>
      </p:pic>
      <p:pic>
        <p:nvPicPr>
          <p:cNvPr id="235" name="Google Shape;197;p23" descr=""/>
          <p:cNvPicPr/>
          <p:nvPr/>
        </p:nvPicPr>
        <p:blipFill>
          <a:blip r:embed="rId3"/>
          <a:stretch/>
        </p:blipFill>
        <p:spPr>
          <a:xfrm>
            <a:off x="2355480" y="1845720"/>
            <a:ext cx="3380760" cy="2674800"/>
          </a:xfrm>
          <a:prstGeom prst="rect">
            <a:avLst/>
          </a:prstGeom>
          <a:ln w="0">
            <a:noFill/>
          </a:ln>
        </p:spPr>
      </p:pic>
      <p:sp>
        <p:nvSpPr>
          <p:cNvPr id="236" name="CustomShape 5"/>
          <p:cNvSpPr/>
          <p:nvPr/>
        </p:nvSpPr>
        <p:spPr>
          <a:xfrm>
            <a:off x="282240" y="4521600"/>
            <a:ext cx="6165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4"/>
              </a:rPr>
              <a:t>https://docs.opencv.org/3.4/db/d28/tutorial_cascade_classifier.html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13560" y="792360"/>
            <a:ext cx="851436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2-2. 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何ができるのか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https://opencv.org/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＜背景差分からの物体検出＞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0" y="0"/>
            <a:ext cx="9143280" cy="574920"/>
          </a:xfrm>
          <a:prstGeom prst="rect">
            <a:avLst/>
          </a:prstGeom>
          <a:solidFill>
            <a:srgbClr val="b7b7b7">
              <a:alpha val="4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5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2.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の御紹介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AFE7117-26BD-40BB-AEB4-776E0FABFFD2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12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7501680" y="668880"/>
            <a:ext cx="1353960" cy="1534680"/>
          </a:xfrm>
          <a:prstGeom prst="rect">
            <a:avLst/>
          </a:prstGeom>
          <a:solidFill>
            <a:srgbClr val="a4c2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Google Shape;207;p24" descr=""/>
          <p:cNvPicPr/>
          <p:nvPr/>
        </p:nvPicPr>
        <p:blipFill>
          <a:blip r:embed="rId2"/>
          <a:stretch/>
        </p:blipFill>
        <p:spPr>
          <a:xfrm>
            <a:off x="7653960" y="792360"/>
            <a:ext cx="1019880" cy="1350000"/>
          </a:xfrm>
          <a:prstGeom prst="rect">
            <a:avLst/>
          </a:prstGeom>
          <a:ln w="0">
            <a:noFill/>
          </a:ln>
        </p:spPr>
      </p:pic>
      <p:sp>
        <p:nvSpPr>
          <p:cNvPr id="242" name="CustomShape 5"/>
          <p:cNvSpPr/>
          <p:nvPr/>
        </p:nvSpPr>
        <p:spPr>
          <a:xfrm>
            <a:off x="282240" y="4521600"/>
            <a:ext cx="61653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3"/>
              </a:rPr>
              <a:t>https://pystyle.info/opencv-background-substraction/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3" name="Google Shape;209;p24" descr=""/>
          <p:cNvPicPr/>
          <p:nvPr/>
        </p:nvPicPr>
        <p:blipFill>
          <a:blip r:embed="rId4"/>
          <a:stretch/>
        </p:blipFill>
        <p:spPr>
          <a:xfrm>
            <a:off x="1988640" y="1787400"/>
            <a:ext cx="3819600" cy="273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313560" y="792360"/>
            <a:ext cx="851436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2-2. 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何ができるのか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https://opencv.org/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＜物体検出＞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0" y="0"/>
            <a:ext cx="9143280" cy="574920"/>
          </a:xfrm>
          <a:prstGeom prst="rect">
            <a:avLst/>
          </a:prstGeom>
          <a:solidFill>
            <a:srgbClr val="b7b7b7">
              <a:alpha val="4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5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2.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の御紹介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332DAF6-F8E9-4561-AB65-91DE0DB7B261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13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7501680" y="668880"/>
            <a:ext cx="1353960" cy="1534680"/>
          </a:xfrm>
          <a:prstGeom prst="rect">
            <a:avLst/>
          </a:prstGeom>
          <a:solidFill>
            <a:srgbClr val="a4c2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Google Shape;218;p25" descr=""/>
          <p:cNvPicPr/>
          <p:nvPr/>
        </p:nvPicPr>
        <p:blipFill>
          <a:blip r:embed="rId2"/>
          <a:stretch/>
        </p:blipFill>
        <p:spPr>
          <a:xfrm>
            <a:off x="7653960" y="792360"/>
            <a:ext cx="1019880" cy="1350000"/>
          </a:xfrm>
          <a:prstGeom prst="rect">
            <a:avLst/>
          </a:prstGeom>
          <a:ln w="0">
            <a:noFill/>
          </a:ln>
        </p:spPr>
      </p:pic>
      <p:sp>
        <p:nvSpPr>
          <p:cNvPr id="249" name="CustomShape 5"/>
          <p:cNvSpPr/>
          <p:nvPr/>
        </p:nvSpPr>
        <p:spPr>
          <a:xfrm>
            <a:off x="281160" y="4519080"/>
            <a:ext cx="59547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3"/>
              </a:rPr>
              <a:t>https://docs.opencv.org/3.4/da/d9d/tutorial_dnn_yolo.html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50" name="Google Shape;220;p25" descr=""/>
          <p:cNvPicPr/>
          <p:nvPr/>
        </p:nvPicPr>
        <p:blipFill>
          <a:blip r:embed="rId4"/>
          <a:stretch/>
        </p:blipFill>
        <p:spPr>
          <a:xfrm>
            <a:off x="2101320" y="1709280"/>
            <a:ext cx="3558240" cy="285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13560" y="792360"/>
            <a:ext cx="851436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インストールコマンド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コピペ推奨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　　参考資料：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Raspberry Pi クックブック(3版)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 レシピ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8.1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0" y="0"/>
            <a:ext cx="9143280" cy="574920"/>
          </a:xfrm>
          <a:prstGeom prst="rect">
            <a:avLst/>
          </a:prstGeom>
          <a:solidFill>
            <a:srgbClr val="b7b7b7">
              <a:alpha val="4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5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3.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のインストール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9600212-A004-4D48-86C4-FAB6CF05CA85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14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575640" y="1274400"/>
            <a:ext cx="8037360" cy="3086640"/>
          </a:xfrm>
          <a:prstGeom prst="bevel">
            <a:avLst>
              <a:gd name="adj" fmla="val 2526"/>
            </a:avLst>
          </a:prstGeom>
          <a:solidFill>
            <a:srgbClr val="d9d9d9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関連ライブラリのインストール </a:t>
            </a: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(</a:t>
            </a:r>
            <a:r>
              <a:rPr b="0" lang="ja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インストール先は</a:t>
            </a: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raspberry pi)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$ sudo apt update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$ sudo apt install libhdf5-dev libhdf5-serial-dev libhdf5-103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$ sudo apt install libqtgui4 libqtwebkit4 libqt4-test python3-pyqt5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パッケージ管理ソフト</a:t>
            </a: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pip</a:t>
            </a:r>
            <a:r>
              <a:rPr b="0" lang="ja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のインストール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$ wget https://bootstrap.pypa.io/get-pip.py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$ sudo python3 get-pip.py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$ sudo apt install libatlas-base-dev libjasper-dev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OpenCV</a:t>
            </a:r>
            <a:r>
              <a:rPr b="0" lang="ja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のインストール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$ sudo pip install opencv-contrib-python==4.1.0.25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$ pip install imutils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313560" y="792360"/>
            <a:ext cx="851436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91000"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インストールの確認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　　参考資料：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Raspberry Pi クックブック(3版)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 レシピ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8.1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0" y="0"/>
            <a:ext cx="9143280" cy="574920"/>
          </a:xfrm>
          <a:prstGeom prst="rect">
            <a:avLst/>
          </a:prstGeom>
          <a:solidFill>
            <a:srgbClr val="b7b7b7">
              <a:alpha val="4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5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3.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のインストール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10A170B-5B84-49BB-8398-357449F00ABA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15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58" name="CustomShape 4"/>
          <p:cNvSpPr/>
          <p:nvPr/>
        </p:nvSpPr>
        <p:spPr>
          <a:xfrm>
            <a:off x="575640" y="1274400"/>
            <a:ext cx="8037360" cy="3086640"/>
          </a:xfrm>
          <a:prstGeom prst="bevel">
            <a:avLst>
              <a:gd name="adj" fmla="val 2526"/>
            </a:avLst>
          </a:prstGeom>
          <a:solidFill>
            <a:srgbClr val="d9d9d9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ターミナル上で</a:t>
            </a: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Python</a:t>
            </a:r>
            <a:r>
              <a:rPr b="0" lang="ja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実行環境へ移行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$ python3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OpenCV</a:t>
            </a:r>
            <a:r>
              <a:rPr b="0" lang="ja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が読み込めるかどうかの確認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&gt;&gt;&gt; import cv2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　→　これを打ったあと、エラーが出ずに【</a:t>
            </a: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&gt;&gt;&gt;</a:t>
            </a:r>
            <a:r>
              <a:rPr b="0" lang="ja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　　】という出力になっていれば成功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&gt;&gt;&gt; exit()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13560" y="792360"/>
            <a:ext cx="851436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＜本日行ったこと＞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　・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OpenCV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の学習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　・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OpenCV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のインストール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今回は少し退屈な部分でした。ただ、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OpenCV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で簡単に【人の顔を検出するアプリ】を作れたり、物体検出を楽に行うことができます。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今後、おもしろい応用ができるようになるはずです。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0" y="0"/>
            <a:ext cx="9143280" cy="574920"/>
          </a:xfrm>
          <a:prstGeom prst="rect">
            <a:avLst/>
          </a:prstGeom>
          <a:solidFill>
            <a:srgbClr val="b7b7b7">
              <a:alpha val="4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5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4. 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次回について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C9F7553-3E6E-46E0-9ED4-E7D56A766770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16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13560" y="792360"/>
            <a:ext cx="851436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＜次回の実施事項＞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　・人の顔を検出するプログラム作成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　・物体検出プログラム作成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次回はカメラを使って少し遊んでみましょう。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少しずつ難しくなりますが、実力も身についていっています。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0" y="0"/>
            <a:ext cx="9143280" cy="574920"/>
          </a:xfrm>
          <a:prstGeom prst="rect">
            <a:avLst/>
          </a:prstGeom>
          <a:solidFill>
            <a:srgbClr val="b7b7b7">
              <a:alpha val="4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5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4. 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次回について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D35DE9E-E414-4A9F-B4D7-04A4C0BA84B1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17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13560" y="792360"/>
            <a:ext cx="851436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＜ちょっとやってみたいこと＞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ちなみに私は、平滑化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,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膨張収縮等は使っており、顔検出は作ったことあります。調べてやってみたいと思ったのは、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YOLOによる物体検出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、背景差分での物体検出、テンプレートマッチングですね。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みなさんが興味あるものを、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teams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等で投稿して共有していただけますとうれしいです。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0" y="0"/>
            <a:ext cx="9143280" cy="574920"/>
          </a:xfrm>
          <a:prstGeom prst="rect">
            <a:avLst/>
          </a:prstGeom>
          <a:solidFill>
            <a:srgbClr val="b7b7b7">
              <a:alpha val="4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5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雑談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4A017DC-DBCF-4AC7-9E56-FEB4D656ADC5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18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2;p31" descr="砂漠で手に羽を持つ、白いタンクトップとショートパンツ姿の若い女性"/>
          <p:cNvPicPr/>
          <p:nvPr/>
        </p:nvPicPr>
        <p:blipFill>
          <a:blip r:embed="rId1"/>
          <a:srcRect l="849" t="33615" r="24104" b="3062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sp>
        <p:nvSpPr>
          <p:cNvPr id="269" name="CustomShape 1"/>
          <p:cNvSpPr/>
          <p:nvPr/>
        </p:nvSpPr>
        <p:spPr>
          <a:xfrm>
            <a:off x="4054320" y="0"/>
            <a:ext cx="5088960" cy="974160"/>
          </a:xfrm>
          <a:prstGeom prst="rect">
            <a:avLst/>
          </a:prstGeom>
          <a:solidFill>
            <a:srgbClr val="b7b7b7">
              <a:alpha val="4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ご清聴ありがとうございました。　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89A9ED7-8C61-4BAE-927D-81F0C503592A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19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428400" y="1634040"/>
            <a:ext cx="4046400" cy="249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5000"/>
          </a:bodyPr>
          <a:p>
            <a:pPr marL="457200" indent="-42480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</a:pPr>
            <a:r>
              <a:rPr b="1" lang="ja" sz="3100" spc="-1" strike="noStrike">
                <a:solidFill>
                  <a:srgbClr val="595959"/>
                </a:solidFill>
                <a:latin typeface="Lato"/>
                <a:ea typeface="Lato"/>
              </a:rPr>
              <a:t>前回の復習</a:t>
            </a:r>
            <a:endParaRPr b="0" lang="en-US" sz="3100" spc="-1" strike="noStrike">
              <a:latin typeface="Arial"/>
            </a:endParaRPr>
          </a:p>
          <a:p>
            <a:pPr marL="457200" indent="-42480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</a:pPr>
            <a:r>
              <a:rPr b="1" lang="en-US" sz="3100" spc="-1" strike="noStrike">
                <a:solidFill>
                  <a:srgbClr val="595959"/>
                </a:solidFill>
                <a:latin typeface="Lato"/>
                <a:ea typeface="Lato"/>
              </a:rPr>
              <a:t>OpenCV</a:t>
            </a:r>
            <a:r>
              <a:rPr b="1" lang="ja" sz="3100" spc="-1" strike="noStrike">
                <a:solidFill>
                  <a:srgbClr val="595959"/>
                </a:solidFill>
                <a:latin typeface="Lato"/>
                <a:ea typeface="Lato"/>
              </a:rPr>
              <a:t>の御紹介</a:t>
            </a:r>
            <a:endParaRPr b="0" lang="en-US" sz="3100" spc="-1" strike="noStrike">
              <a:latin typeface="Arial"/>
            </a:endParaRPr>
          </a:p>
          <a:p>
            <a:pPr marL="457200" indent="-42480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</a:pPr>
            <a:r>
              <a:rPr b="1" lang="en-US" sz="3100" spc="-1" strike="noStrike">
                <a:solidFill>
                  <a:srgbClr val="595959"/>
                </a:solidFill>
                <a:latin typeface="Lato"/>
                <a:ea typeface="Lato"/>
              </a:rPr>
              <a:t>OpenCV install</a:t>
            </a:r>
            <a:endParaRPr b="0" lang="en-US" sz="3100" spc="-1" strike="noStrike">
              <a:latin typeface="Arial"/>
            </a:endParaRPr>
          </a:p>
          <a:p>
            <a:pPr marL="457200" indent="-42480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</a:pPr>
            <a:r>
              <a:rPr b="1" lang="ja" sz="3100" spc="-1" strike="noStrike">
                <a:solidFill>
                  <a:srgbClr val="595959"/>
                </a:solidFill>
                <a:latin typeface="Lato"/>
                <a:ea typeface="Lato"/>
              </a:rPr>
              <a:t>次回について</a:t>
            </a:r>
            <a:endParaRPr b="0" lang="en-US" sz="3100" spc="-1" strike="noStrike">
              <a:latin typeface="Arial"/>
            </a:endParaRPr>
          </a:p>
        </p:txBody>
      </p:sp>
      <p:pic>
        <p:nvPicPr>
          <p:cNvPr id="168" name="Google Shape;94;p14" descr="カリフォルニアのスケートパークでジャンプする男性"/>
          <p:cNvPicPr/>
          <p:nvPr/>
        </p:nvPicPr>
        <p:blipFill>
          <a:blip r:embed="rId1"/>
          <a:srcRect l="0" t="0" r="41126" b="0"/>
          <a:stretch/>
        </p:blipFill>
        <p:spPr>
          <a:xfrm>
            <a:off x="4572000" y="0"/>
            <a:ext cx="4571280" cy="5142960"/>
          </a:xfrm>
          <a:prstGeom prst="rect">
            <a:avLst/>
          </a:prstGeom>
          <a:ln w="0"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0" y="0"/>
            <a:ext cx="4571280" cy="574920"/>
          </a:xfrm>
          <a:prstGeom prst="rect">
            <a:avLst/>
          </a:prstGeom>
          <a:solidFill>
            <a:srgbClr val="b7b7b7">
              <a:alpha val="4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5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Agenda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0FE2ABA-A15C-4D7F-B778-5391F009D5E3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2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13560" y="792360"/>
            <a:ext cx="851436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＜前回の実施事項＞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・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Python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に関する基礎学習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今回から進める画像関係の話では、特にリスト形式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正確に言えば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numpy.array)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をよく使います。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0" y="0"/>
            <a:ext cx="9143280" cy="574920"/>
          </a:xfrm>
          <a:prstGeom prst="rect">
            <a:avLst/>
          </a:prstGeom>
          <a:solidFill>
            <a:srgbClr val="b7b7b7">
              <a:alpha val="4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5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1. 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前回の復習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49D16E5-FA5C-4303-A381-431A5D0639C7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3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13560" y="792360"/>
            <a:ext cx="851436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2-1. OpenCV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とは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2-2. 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何ができるのか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0" y="0"/>
            <a:ext cx="9143280" cy="574920"/>
          </a:xfrm>
          <a:prstGeom prst="rect">
            <a:avLst/>
          </a:prstGeom>
          <a:solidFill>
            <a:srgbClr val="b7b7b7">
              <a:alpha val="4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5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2.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の御紹介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9ADD18C-F9D8-4534-AF01-88BB38B154E8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4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7501680" y="668880"/>
            <a:ext cx="1353960" cy="1534680"/>
          </a:xfrm>
          <a:prstGeom prst="rect">
            <a:avLst/>
          </a:prstGeom>
          <a:solidFill>
            <a:srgbClr val="a4c2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Google Shape;112;p16" descr=""/>
          <p:cNvPicPr/>
          <p:nvPr/>
        </p:nvPicPr>
        <p:blipFill>
          <a:blip r:embed="rId1"/>
          <a:stretch/>
        </p:blipFill>
        <p:spPr>
          <a:xfrm>
            <a:off x="7653960" y="792360"/>
            <a:ext cx="1019880" cy="135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13560" y="792360"/>
            <a:ext cx="851436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2-1. OpenCV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とは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https://opencv.org/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オープンソースの機械学習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,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コンピュータビジョンのライブ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ラリです。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(OpenCV 2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以降は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C++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で作成されているよう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【特徴】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・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Open Source (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2"/>
              </a:rPr>
              <a:t>BSD 3-Clause License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 </a:t>
            </a:r>
            <a:r>
              <a:rPr b="0" lang="ja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3"/>
              </a:rPr>
              <a:t>和文?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・リアルタイムアプリケーションとして最適化している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・複数の言語で使用可能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(C++, Python, Java)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0" y="0"/>
            <a:ext cx="9143280" cy="574920"/>
          </a:xfrm>
          <a:prstGeom prst="rect">
            <a:avLst/>
          </a:prstGeom>
          <a:solidFill>
            <a:srgbClr val="b7b7b7">
              <a:alpha val="4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5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2.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の御紹介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85DB801-1179-48D3-A6F8-38932DF40B08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7501680" y="668880"/>
            <a:ext cx="1353960" cy="1534680"/>
          </a:xfrm>
          <a:prstGeom prst="rect">
            <a:avLst/>
          </a:prstGeom>
          <a:solidFill>
            <a:srgbClr val="a4c2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Google Shape;121;p17" descr=""/>
          <p:cNvPicPr/>
          <p:nvPr/>
        </p:nvPicPr>
        <p:blipFill>
          <a:blip r:embed="rId4"/>
          <a:stretch/>
        </p:blipFill>
        <p:spPr>
          <a:xfrm>
            <a:off x="7653960" y="792360"/>
            <a:ext cx="1019880" cy="1350000"/>
          </a:xfrm>
          <a:prstGeom prst="rect">
            <a:avLst/>
          </a:prstGeom>
          <a:ln w="0">
            <a:noFill/>
          </a:ln>
        </p:spPr>
      </p:pic>
      <p:sp>
        <p:nvSpPr>
          <p:cNvPr id="184" name="CustomShape 5"/>
          <p:cNvSpPr/>
          <p:nvPr/>
        </p:nvSpPr>
        <p:spPr>
          <a:xfrm>
            <a:off x="281160" y="4519080"/>
            <a:ext cx="757800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5"/>
              </a:rPr>
              <a:t>https://docs.opencv.org/master/d1/dfb/intro.html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313560" y="792360"/>
            <a:ext cx="851436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2-2. 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何ができるのか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https://opencv.org/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・入門的なところでよく扱われるのが、顔検出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・ぼかし処理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・検出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線、円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・動画編集等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 ex. mpg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の拡張子変更等 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・物体検出　　　等々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0" y="0"/>
            <a:ext cx="9143280" cy="574920"/>
          </a:xfrm>
          <a:prstGeom prst="rect">
            <a:avLst/>
          </a:prstGeom>
          <a:solidFill>
            <a:srgbClr val="b7b7b7">
              <a:alpha val="4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5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2.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の御紹介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6037C69-64B2-44FA-992C-2D6D6906DE18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6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7501680" y="668880"/>
            <a:ext cx="1353960" cy="1534680"/>
          </a:xfrm>
          <a:prstGeom prst="rect">
            <a:avLst/>
          </a:prstGeom>
          <a:solidFill>
            <a:srgbClr val="a4c2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9" name="Google Shape;131;p18" descr=""/>
          <p:cNvPicPr/>
          <p:nvPr/>
        </p:nvPicPr>
        <p:blipFill>
          <a:blip r:embed="rId2"/>
          <a:stretch/>
        </p:blipFill>
        <p:spPr>
          <a:xfrm>
            <a:off x="7653960" y="792360"/>
            <a:ext cx="1019880" cy="135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313560" y="792360"/>
            <a:ext cx="851436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2-2. 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何ができるのか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https://opencv.org/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＜平滑化＞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0" y="0"/>
            <a:ext cx="9143280" cy="574920"/>
          </a:xfrm>
          <a:prstGeom prst="rect">
            <a:avLst/>
          </a:prstGeom>
          <a:solidFill>
            <a:srgbClr val="b7b7b7">
              <a:alpha val="4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5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2.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の御紹介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4F0C741-F9D8-4D80-A7D4-9659FCC83553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7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7501680" y="668880"/>
            <a:ext cx="1353960" cy="1534680"/>
          </a:xfrm>
          <a:prstGeom prst="rect">
            <a:avLst/>
          </a:prstGeom>
          <a:solidFill>
            <a:srgbClr val="a4c2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4" name="Google Shape;140;p19" descr=""/>
          <p:cNvPicPr/>
          <p:nvPr/>
        </p:nvPicPr>
        <p:blipFill>
          <a:blip r:embed="rId2"/>
          <a:stretch/>
        </p:blipFill>
        <p:spPr>
          <a:xfrm>
            <a:off x="7653960" y="792360"/>
            <a:ext cx="1019880" cy="1350000"/>
          </a:xfrm>
          <a:prstGeom prst="rect">
            <a:avLst/>
          </a:prstGeom>
          <a:ln w="0">
            <a:noFill/>
          </a:ln>
        </p:spPr>
      </p:pic>
      <p:sp>
        <p:nvSpPr>
          <p:cNvPr id="195" name="CustomShape 5"/>
          <p:cNvSpPr/>
          <p:nvPr/>
        </p:nvSpPr>
        <p:spPr>
          <a:xfrm>
            <a:off x="281160" y="4519080"/>
            <a:ext cx="757800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3"/>
              </a:rPr>
              <a:t>https://docs.opencv.org/3.4/dc/dd3/tutorial_gausian_median_blur_bilateral_filter.html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96" name="Google Shape;142;p19" descr=""/>
          <p:cNvPicPr/>
          <p:nvPr/>
        </p:nvPicPr>
        <p:blipFill>
          <a:blip r:embed="rId4"/>
          <a:stretch/>
        </p:blipFill>
        <p:spPr>
          <a:xfrm>
            <a:off x="4485240" y="1722600"/>
            <a:ext cx="2590200" cy="2745360"/>
          </a:xfrm>
          <a:prstGeom prst="rect">
            <a:avLst/>
          </a:prstGeom>
          <a:ln w="0">
            <a:noFill/>
          </a:ln>
        </p:spPr>
      </p:pic>
      <p:pic>
        <p:nvPicPr>
          <p:cNvPr id="197" name="Google Shape;143;p19" descr=""/>
          <p:cNvPicPr/>
          <p:nvPr/>
        </p:nvPicPr>
        <p:blipFill>
          <a:blip r:embed="rId5"/>
          <a:stretch/>
        </p:blipFill>
        <p:spPr>
          <a:xfrm>
            <a:off x="975240" y="1838160"/>
            <a:ext cx="2590200" cy="2590200"/>
          </a:xfrm>
          <a:prstGeom prst="rect">
            <a:avLst/>
          </a:prstGeom>
          <a:ln w="0">
            <a:noFill/>
          </a:ln>
        </p:spPr>
      </p:pic>
      <p:sp>
        <p:nvSpPr>
          <p:cNvPr id="198" name="CustomShape 6"/>
          <p:cNvSpPr/>
          <p:nvPr/>
        </p:nvSpPr>
        <p:spPr>
          <a:xfrm>
            <a:off x="3652920" y="2833200"/>
            <a:ext cx="735480" cy="740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313560" y="792360"/>
            <a:ext cx="851436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2-2. 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何ができるのか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https://opencv.org/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＜膨張・収縮処理＞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0" y="0"/>
            <a:ext cx="9143280" cy="574920"/>
          </a:xfrm>
          <a:prstGeom prst="rect">
            <a:avLst/>
          </a:prstGeom>
          <a:solidFill>
            <a:srgbClr val="b7b7b7">
              <a:alpha val="4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5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2.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の御紹介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CAD8202-646E-471E-8259-83FB8D00635A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8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7501680" y="668880"/>
            <a:ext cx="1353960" cy="1534680"/>
          </a:xfrm>
          <a:prstGeom prst="rect">
            <a:avLst/>
          </a:prstGeom>
          <a:solidFill>
            <a:srgbClr val="a4c2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3" name="Google Shape;153;p20" descr=""/>
          <p:cNvPicPr/>
          <p:nvPr/>
        </p:nvPicPr>
        <p:blipFill>
          <a:blip r:embed="rId2"/>
          <a:stretch/>
        </p:blipFill>
        <p:spPr>
          <a:xfrm>
            <a:off x="7653960" y="792360"/>
            <a:ext cx="1019880" cy="1350000"/>
          </a:xfrm>
          <a:prstGeom prst="rect">
            <a:avLst/>
          </a:prstGeom>
          <a:ln w="0">
            <a:noFill/>
          </a:ln>
        </p:spPr>
      </p:pic>
      <p:sp>
        <p:nvSpPr>
          <p:cNvPr id="204" name="CustomShape 5"/>
          <p:cNvSpPr/>
          <p:nvPr/>
        </p:nvSpPr>
        <p:spPr>
          <a:xfrm>
            <a:off x="281160" y="4519080"/>
            <a:ext cx="59547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3"/>
              </a:rPr>
              <a:t>https://docs.opencv.org/3.4/db/df6/tutorial_erosion_dilatation.html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05" name="Google Shape;155;p20" descr=""/>
          <p:cNvPicPr/>
          <p:nvPr/>
        </p:nvPicPr>
        <p:blipFill>
          <a:blip r:embed="rId4"/>
          <a:stretch/>
        </p:blipFill>
        <p:spPr>
          <a:xfrm>
            <a:off x="1221120" y="2172960"/>
            <a:ext cx="1065960" cy="1428120"/>
          </a:xfrm>
          <a:prstGeom prst="rect">
            <a:avLst/>
          </a:prstGeom>
          <a:ln w="0">
            <a:noFill/>
          </a:ln>
        </p:spPr>
      </p:pic>
      <p:pic>
        <p:nvPicPr>
          <p:cNvPr id="206" name="Google Shape;156;p20" descr=""/>
          <p:cNvPicPr/>
          <p:nvPr/>
        </p:nvPicPr>
        <p:blipFill>
          <a:blip r:embed="rId5"/>
          <a:stretch/>
        </p:blipFill>
        <p:spPr>
          <a:xfrm>
            <a:off x="3408480" y="2172960"/>
            <a:ext cx="1065960" cy="1428120"/>
          </a:xfrm>
          <a:prstGeom prst="rect">
            <a:avLst/>
          </a:prstGeom>
          <a:ln w="0">
            <a:noFill/>
          </a:ln>
        </p:spPr>
      </p:pic>
      <p:pic>
        <p:nvPicPr>
          <p:cNvPr id="207" name="Google Shape;157;p20" descr=""/>
          <p:cNvPicPr/>
          <p:nvPr/>
        </p:nvPicPr>
        <p:blipFill>
          <a:blip r:embed="rId6"/>
          <a:stretch/>
        </p:blipFill>
        <p:spPr>
          <a:xfrm>
            <a:off x="5701320" y="2172960"/>
            <a:ext cx="1065960" cy="1428120"/>
          </a:xfrm>
          <a:prstGeom prst="rect">
            <a:avLst/>
          </a:prstGeom>
          <a:ln w="0">
            <a:noFill/>
          </a:ln>
        </p:spPr>
      </p:pic>
      <p:sp>
        <p:nvSpPr>
          <p:cNvPr id="208" name="CustomShape 6"/>
          <p:cNvSpPr/>
          <p:nvPr/>
        </p:nvSpPr>
        <p:spPr>
          <a:xfrm>
            <a:off x="976680" y="3707280"/>
            <a:ext cx="152892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Lato"/>
                <a:ea typeface="Lato"/>
              </a:rPr>
              <a:t>オリジナル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9" name="CustomShape 7"/>
          <p:cNvSpPr/>
          <p:nvPr/>
        </p:nvSpPr>
        <p:spPr>
          <a:xfrm>
            <a:off x="5470200" y="3707280"/>
            <a:ext cx="152892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Lato"/>
                <a:ea typeface="Lato"/>
              </a:rPr>
              <a:t>収縮 </a:t>
            </a:r>
            <a:r>
              <a:rPr b="0" lang="en-US" sz="1400" spc="-1" strike="noStrike">
                <a:solidFill>
                  <a:srgbClr val="000000"/>
                </a:solidFill>
                <a:latin typeface="Lato"/>
                <a:ea typeface="Lato"/>
              </a:rPr>
              <a:t>(erosion)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0" name="CustomShape 8"/>
          <p:cNvSpPr/>
          <p:nvPr/>
        </p:nvSpPr>
        <p:spPr>
          <a:xfrm>
            <a:off x="3177360" y="3707280"/>
            <a:ext cx="152892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Lato"/>
                <a:ea typeface="Lato"/>
              </a:rPr>
              <a:t>膨張 </a:t>
            </a:r>
            <a:r>
              <a:rPr b="0" lang="en-US" sz="1400" spc="-1" strike="noStrike">
                <a:solidFill>
                  <a:srgbClr val="000000"/>
                </a:solidFill>
                <a:latin typeface="Lato"/>
                <a:ea typeface="Lato"/>
              </a:rPr>
              <a:t>(dilation)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6009840" y="4058640"/>
            <a:ext cx="284616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Lato"/>
                <a:ea typeface="Lato"/>
              </a:rPr>
              <a:t>※</a:t>
            </a:r>
            <a:r>
              <a:rPr b="0" lang="en-US" sz="1100" spc="-1" strike="noStrike">
                <a:solidFill>
                  <a:srgbClr val="000000"/>
                </a:solidFill>
                <a:latin typeface="Lato"/>
                <a:ea typeface="Lato"/>
              </a:rPr>
              <a:t>erosion</a:t>
            </a:r>
            <a:r>
              <a:rPr b="0" lang="ja" sz="1100" spc="-1" strike="noStrike">
                <a:solidFill>
                  <a:srgbClr val="000000"/>
                </a:solidFill>
                <a:latin typeface="Lato"/>
                <a:ea typeface="Lato"/>
              </a:rPr>
              <a:t>は侵食という意味だそうです。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13560" y="792360"/>
            <a:ext cx="8514360" cy="418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2-2. </a:t>
            </a: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何ができるのか　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(</a:t>
            </a:r>
            <a:r>
              <a:rPr b="0" lang="en-US" sz="20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https://opencv.org/</a:t>
            </a:r>
            <a:r>
              <a:rPr b="0" lang="en-US" sz="20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2000" spc="-1" strike="noStrike">
                <a:solidFill>
                  <a:srgbClr val="595959"/>
                </a:solidFill>
                <a:latin typeface="Lato"/>
                <a:ea typeface="Lato"/>
              </a:rPr>
              <a:t>＜コントラスト変更＞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0" y="0"/>
            <a:ext cx="9143280" cy="574920"/>
          </a:xfrm>
          <a:prstGeom prst="rect">
            <a:avLst/>
          </a:prstGeom>
          <a:solidFill>
            <a:srgbClr val="b7b7b7">
              <a:alpha val="4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85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　</a:t>
            </a:r>
            <a:r>
              <a:rPr b="0" lang="en-US" sz="2200" spc="-1" strike="noStrike">
                <a:solidFill>
                  <a:srgbClr val="595959"/>
                </a:solidFill>
                <a:latin typeface="Lato"/>
                <a:ea typeface="Lato"/>
              </a:rPr>
              <a:t>2. OpenCV</a:t>
            </a:r>
            <a:r>
              <a:rPr b="0" lang="ja" sz="2200" spc="-1" strike="noStrike">
                <a:solidFill>
                  <a:srgbClr val="595959"/>
                </a:solidFill>
                <a:latin typeface="Lato"/>
                <a:ea typeface="Lato"/>
              </a:rPr>
              <a:t>の御紹介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52F2A2D-90D5-4F1B-AABB-EA0F77C7C8A3}" type="slidenum">
              <a:rPr b="0" lang="en-US" sz="1000" spc="-1" strike="noStrike">
                <a:solidFill>
                  <a:srgbClr val="595959"/>
                </a:solidFill>
                <a:latin typeface="Lato"/>
                <a:ea typeface="Lato"/>
              </a:rPr>
              <a:t>9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7501680" y="668880"/>
            <a:ext cx="1353960" cy="1534680"/>
          </a:xfrm>
          <a:prstGeom prst="rect">
            <a:avLst/>
          </a:prstGeom>
          <a:solidFill>
            <a:srgbClr val="a4c2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Google Shape;170;p21" descr=""/>
          <p:cNvPicPr/>
          <p:nvPr/>
        </p:nvPicPr>
        <p:blipFill>
          <a:blip r:embed="rId2"/>
          <a:stretch/>
        </p:blipFill>
        <p:spPr>
          <a:xfrm>
            <a:off x="7653960" y="792360"/>
            <a:ext cx="1019880" cy="1350000"/>
          </a:xfrm>
          <a:prstGeom prst="rect">
            <a:avLst/>
          </a:prstGeom>
          <a:ln w="0">
            <a:noFill/>
          </a:ln>
        </p:spPr>
      </p:pic>
      <p:sp>
        <p:nvSpPr>
          <p:cNvPr id="217" name="CustomShape 5"/>
          <p:cNvSpPr/>
          <p:nvPr/>
        </p:nvSpPr>
        <p:spPr>
          <a:xfrm>
            <a:off x="281160" y="4519080"/>
            <a:ext cx="595476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3"/>
              </a:rPr>
              <a:t>https://pystyle.info/opencv-change-contrast-and-brightness/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18" name="Google Shape;172;p21" descr=""/>
          <p:cNvPicPr/>
          <p:nvPr/>
        </p:nvPicPr>
        <p:blipFill>
          <a:blip r:embed="rId4"/>
          <a:stretch/>
        </p:blipFill>
        <p:spPr>
          <a:xfrm>
            <a:off x="1563840" y="1786680"/>
            <a:ext cx="3820680" cy="2731680"/>
          </a:xfrm>
          <a:prstGeom prst="rect">
            <a:avLst/>
          </a:prstGeom>
          <a:ln w="0">
            <a:noFill/>
          </a:ln>
        </p:spPr>
      </p:pic>
      <p:pic>
        <p:nvPicPr>
          <p:cNvPr id="219" name="Google Shape;173;p21" descr=""/>
          <p:cNvPicPr/>
          <p:nvPr/>
        </p:nvPicPr>
        <p:blipFill>
          <a:blip r:embed="rId5"/>
          <a:stretch/>
        </p:blipFill>
        <p:spPr>
          <a:xfrm>
            <a:off x="6023880" y="2653560"/>
            <a:ext cx="2077200" cy="163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LibreOffice/7.0.0.3$MacOSX_X86_64 LibreOffice_project/8061b3e9204bef6b321a21033174034a5e2ea88e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2022-05-07T00:47:45Z</dcterms:modified>
  <cp:revision>3</cp:revision>
  <dc:subject/>
  <dc:title/>
</cp:coreProperties>
</file>